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79" r:id="rId6"/>
    <p:sldId id="280" r:id="rId7"/>
    <p:sldId id="281"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2" r:id="rId24"/>
    <p:sldId id="283" r:id="rId25"/>
    <p:sldId id="284" r:id="rId26"/>
    <p:sldId id="285" r:id="rId27"/>
    <p:sldId id="286" r:id="rId28"/>
    <p:sldId id="287" r:id="rId29"/>
    <p:sldId id="288" r:id="rId30"/>
    <p:sldId id="289"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6" d="100"/>
          <a:sy n="66" d="100"/>
        </p:scale>
        <p:origin x="-142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0C37382C-F533-4954-B483-0A6FE4CEEFEA}" type="datetimeFigureOut">
              <a:rPr lang="en-US" smtClean="0"/>
              <a:pPr/>
              <a:t>11/21/2011</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D9044302-A6E8-4B8A-8391-1B05D327F672}"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C37382C-F533-4954-B483-0A6FE4CEEFEA}" type="datetimeFigureOut">
              <a:rPr lang="en-US" smtClean="0"/>
              <a:pPr/>
              <a:t>11/21/2011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9044302-A6E8-4B8A-8391-1B05D327F67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0C37382C-F533-4954-B483-0A6FE4CEEFEA}" type="datetimeFigureOut">
              <a:rPr lang="en-US" smtClean="0"/>
              <a:pPr/>
              <a:t>11/21/2011</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D9044302-A6E8-4B8A-8391-1B05D327F672}"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C37382C-F533-4954-B483-0A6FE4CEEFEA}" type="datetimeFigureOut">
              <a:rPr lang="en-US" smtClean="0"/>
              <a:pPr/>
              <a:t>11/21/2011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D9044302-A6E8-4B8A-8391-1B05D327F67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C37382C-F533-4954-B483-0A6FE4CEEFEA}" type="datetimeFigureOut">
              <a:rPr lang="en-US" smtClean="0"/>
              <a:pPr/>
              <a:t>11/21/2011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D9044302-A6E8-4B8A-8391-1B05D327F67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0C37382C-F533-4954-B483-0A6FE4CEEFEA}" type="datetimeFigureOut">
              <a:rPr lang="en-US" smtClean="0"/>
              <a:pPr/>
              <a:t>11/21/2011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D9044302-A6E8-4B8A-8391-1B05D327F67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0C37382C-F533-4954-B483-0A6FE4CEEFEA}" type="datetimeFigureOut">
              <a:rPr lang="en-US" smtClean="0"/>
              <a:pPr/>
              <a:t>11/21/2011</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D9044302-A6E8-4B8A-8391-1B05D327F67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C37382C-F533-4954-B483-0A6FE4CEEFEA}" type="datetimeFigureOut">
              <a:rPr lang="en-US" smtClean="0"/>
              <a:pPr/>
              <a:t>11/21/2011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D9044302-A6E8-4B8A-8391-1B05D327F67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0C37382C-F533-4954-B483-0A6FE4CEEFEA}" type="datetimeFigureOut">
              <a:rPr lang="en-US" smtClean="0"/>
              <a:pPr/>
              <a:t>11/21/2011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D9044302-A6E8-4B8A-8391-1B05D327F672}" type="slidenum">
              <a:rPr lang="en-US" smtClean="0"/>
              <a:pPr/>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C37382C-F533-4954-B483-0A6FE4CEEFEA}" type="datetimeFigureOut">
              <a:rPr lang="en-US" smtClean="0"/>
              <a:pPr/>
              <a:t>11/21/2011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9044302-A6E8-4B8A-8391-1B05D327F67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0C37382C-F533-4954-B483-0A6FE4CEEFEA}" type="datetimeFigureOut">
              <a:rPr lang="en-US" smtClean="0"/>
              <a:pPr/>
              <a:t>11/21/2011</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D9044302-A6E8-4B8A-8391-1B05D327F67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0C37382C-F533-4954-B483-0A6FE4CEEFEA}" type="datetimeFigureOut">
              <a:rPr lang="en-US" smtClean="0"/>
              <a:pPr/>
              <a:t>11/21/2011</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D9044302-A6E8-4B8A-8391-1B05D327F67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1981200"/>
            <a:ext cx="8077200" cy="2169825"/>
          </a:xfrm>
          <a:prstGeom prst="rect">
            <a:avLst/>
          </a:prstGeom>
          <a:noFill/>
        </p:spPr>
        <p:txBody>
          <a:bodyPr wrap="square" lIns="91440" tIns="45720" rIns="91440" bIns="45720">
            <a:spAutoFit/>
          </a:bodyPr>
          <a:lstStyle/>
          <a:p>
            <a:pPr algn="ctr"/>
            <a:r>
              <a:rPr lang="en-US" sz="135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00"/>
                </a:solidFill>
                <a:effectLst>
                  <a:outerShdw blurRad="41275" dist="12700" dir="12000000" algn="tl" rotWithShape="0">
                    <a:srgbClr val="000000">
                      <a:alpha val="40000"/>
                    </a:srgbClr>
                  </a:outerShdw>
                </a:effectLst>
                <a:latin typeface="Algerian" pitchFamily="82" charset="0"/>
              </a:rPr>
              <a:t>TENSES</a:t>
            </a:r>
            <a:endParaRPr lang="en-US" sz="135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00"/>
              </a:solidFill>
              <a:effectLst>
                <a:outerShdw blurRad="41275" dist="12700" dir="12000000" algn="tl" rotWithShape="0">
                  <a:srgbClr val="000000">
                    <a:alpha val="40000"/>
                  </a:srgbClr>
                </a:outerShdw>
              </a:effectLst>
              <a:latin typeface="Algerian"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TENSES : MEANING</a:t>
            </a:r>
            <a:endParaRPr lang="en-US" dirty="0"/>
          </a:p>
        </p:txBody>
      </p:sp>
      <p:sp>
        <p:nvSpPr>
          <p:cNvPr id="3" name="Content Placeholder 2"/>
          <p:cNvSpPr>
            <a:spLocks noGrp="1"/>
          </p:cNvSpPr>
          <p:nvPr>
            <p:ph idx="1"/>
          </p:nvPr>
        </p:nvSpPr>
        <p:spPr/>
        <p:txBody>
          <a:bodyPr/>
          <a:lstStyle/>
          <a:p>
            <a:pPr>
              <a:buNone/>
            </a:pPr>
            <a:r>
              <a:rPr lang="en-US" dirty="0" smtClean="0"/>
              <a:t>Tenses are the form taken by a verb to show the time of an action or the state of an event.</a:t>
            </a:r>
          </a:p>
          <a:p>
            <a:pPr>
              <a:buNone/>
            </a:pPr>
            <a:endParaRPr lang="en-US" dirty="0" smtClean="0"/>
          </a:p>
          <a:p>
            <a:pPr>
              <a:buFont typeface="Wingdings" pitchFamily="2" charset="2"/>
              <a:buChar char="Ø"/>
            </a:pPr>
            <a:r>
              <a:rPr lang="en-US" dirty="0" smtClean="0"/>
              <a:t>There are three tenses :</a:t>
            </a:r>
          </a:p>
          <a:p>
            <a:pPr>
              <a:buNone/>
            </a:pPr>
            <a:r>
              <a:rPr lang="en-US" dirty="0"/>
              <a:t> </a:t>
            </a:r>
            <a:r>
              <a:rPr lang="en-US" dirty="0" smtClean="0"/>
              <a:t>   The Present Tense</a:t>
            </a:r>
          </a:p>
          <a:p>
            <a:pPr>
              <a:buNone/>
            </a:pPr>
            <a:r>
              <a:rPr lang="en-US" dirty="0"/>
              <a:t> </a:t>
            </a:r>
            <a:r>
              <a:rPr lang="en-US" dirty="0" smtClean="0"/>
              <a:t>   The Past Tense</a:t>
            </a:r>
          </a:p>
          <a:p>
            <a:pPr>
              <a:buNone/>
            </a:pPr>
            <a:r>
              <a:rPr lang="en-US" dirty="0"/>
              <a:t> </a:t>
            </a:r>
            <a:r>
              <a:rPr lang="en-US" dirty="0" smtClean="0"/>
              <a:t>   The Future Tense.</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Each of the three tenses has four forms or sub-divisions to show continuity or completeness of the action and time. These are :</a:t>
            </a:r>
          </a:p>
          <a:p>
            <a:pPr marL="514350" indent="-514350">
              <a:buFont typeface="+mj-lt"/>
              <a:buAutoNum type="arabicPeriod"/>
            </a:pPr>
            <a:r>
              <a:rPr lang="en-US" dirty="0" smtClean="0"/>
              <a:t>Indefinite</a:t>
            </a:r>
          </a:p>
          <a:p>
            <a:pPr marL="514350" indent="-514350">
              <a:buFont typeface="+mj-lt"/>
              <a:buAutoNum type="arabicPeriod"/>
            </a:pPr>
            <a:r>
              <a:rPr lang="en-US" dirty="0" smtClean="0"/>
              <a:t>Continuous or Imperfect</a:t>
            </a:r>
          </a:p>
          <a:p>
            <a:pPr marL="514350" indent="-514350">
              <a:buFont typeface="+mj-lt"/>
              <a:buAutoNum type="arabicPeriod"/>
            </a:pPr>
            <a:r>
              <a:rPr lang="en-US" dirty="0" smtClean="0"/>
              <a:t>Perfect</a:t>
            </a:r>
          </a:p>
          <a:p>
            <a:pPr marL="514350" indent="-514350">
              <a:buFont typeface="+mj-lt"/>
              <a:buAutoNum type="arabicPeriod"/>
            </a:pPr>
            <a:r>
              <a:rPr lang="en-US" dirty="0" smtClean="0"/>
              <a:t>Perfect Continuous</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4" name="Content Placeholder 3"/>
          <p:cNvGraphicFramePr>
            <a:graphicFrameLocks noGrp="1"/>
          </p:cNvGraphicFramePr>
          <p:nvPr>
            <p:ph idx="1"/>
          </p:nvPr>
        </p:nvGraphicFramePr>
        <p:xfrm>
          <a:off x="304800" y="1828800"/>
          <a:ext cx="8534400" cy="5029200"/>
        </p:xfrm>
        <a:graphic>
          <a:graphicData uri="http://schemas.openxmlformats.org/drawingml/2006/table">
            <a:tbl>
              <a:tblPr firstRow="1" bandRow="1">
                <a:tableStyleId>{5C22544A-7EE6-4342-B048-85BDC9FD1C3A}</a:tableStyleId>
              </a:tblPr>
              <a:tblGrid>
                <a:gridCol w="1371600"/>
                <a:gridCol w="1920240"/>
                <a:gridCol w="1889760"/>
                <a:gridCol w="1402080"/>
                <a:gridCol w="1950720"/>
              </a:tblGrid>
              <a:tr h="914400">
                <a:tc>
                  <a:txBody>
                    <a:bodyPr/>
                    <a:lstStyle/>
                    <a:p>
                      <a:r>
                        <a:rPr lang="en-US" sz="2800" dirty="0" smtClean="0"/>
                        <a:t>Tense</a:t>
                      </a:r>
                      <a:endParaRPr lang="en-US" sz="28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cell3D prstMaterial="dkEdge">
                      <a:bevel prst="artDeco"/>
                      <a:lightRig rig="flood" dir="t"/>
                    </a:cell3D>
                  </a:tcPr>
                </a:tc>
                <a:tc>
                  <a:txBody>
                    <a:bodyPr/>
                    <a:lstStyle/>
                    <a:p>
                      <a:r>
                        <a:rPr lang="en-US" sz="2800" dirty="0" smtClean="0"/>
                        <a:t>Indefinite</a:t>
                      </a:r>
                      <a:endParaRPr lang="en-US" sz="2800" dirty="0"/>
                    </a:p>
                  </a:txBody>
                  <a:tcPr>
                    <a:lnL w="12700" cmpd="sng">
                      <a:noFill/>
                    </a:lnL>
                    <a:cell3D prstMaterial="dkEdge">
                      <a:bevel prst="artDeco"/>
                      <a:lightRig rig="flood" dir="t"/>
                    </a:cell3D>
                  </a:tcPr>
                </a:tc>
                <a:tc>
                  <a:txBody>
                    <a:bodyPr/>
                    <a:lstStyle/>
                    <a:p>
                      <a:r>
                        <a:rPr lang="en-US" sz="2800" dirty="0" smtClean="0"/>
                        <a:t>Continuous</a:t>
                      </a:r>
                      <a:endParaRPr lang="en-US" sz="2800" dirty="0"/>
                    </a:p>
                  </a:txBody>
                  <a:tcPr>
                    <a:cell3D prstMaterial="dkEdge">
                      <a:bevel prst="artDeco"/>
                      <a:lightRig rig="flood" dir="t"/>
                    </a:cell3D>
                  </a:tcPr>
                </a:tc>
                <a:tc>
                  <a:txBody>
                    <a:bodyPr/>
                    <a:lstStyle/>
                    <a:p>
                      <a:r>
                        <a:rPr lang="en-US" sz="2800" dirty="0" smtClean="0"/>
                        <a:t>Perfect</a:t>
                      </a:r>
                      <a:endParaRPr lang="en-US" sz="2800" dirty="0"/>
                    </a:p>
                  </a:txBody>
                  <a:tcPr>
                    <a:cell3D prstMaterial="dkEdge">
                      <a:bevel prst="artDeco"/>
                      <a:lightRig rig="flood" dir="t"/>
                    </a:cell3D>
                  </a:tcPr>
                </a:tc>
                <a:tc>
                  <a:txBody>
                    <a:bodyPr/>
                    <a:lstStyle/>
                    <a:p>
                      <a:r>
                        <a:rPr lang="en-US" sz="2800" dirty="0" smtClean="0"/>
                        <a:t>Perfect</a:t>
                      </a:r>
                      <a:r>
                        <a:rPr lang="en-US" sz="2800" baseline="0" dirty="0" smtClean="0"/>
                        <a:t> Continuous</a:t>
                      </a:r>
                      <a:endParaRPr lang="en-US" sz="2800" dirty="0"/>
                    </a:p>
                  </a:txBody>
                  <a:tcPr>
                    <a:cell3D prstMaterial="dkEdge">
                      <a:bevel prst="artDeco"/>
                      <a:lightRig rig="flood" dir="t"/>
                    </a:cell3D>
                  </a:tcPr>
                </a:tc>
              </a:tr>
              <a:tr h="914400">
                <a:tc>
                  <a:txBody>
                    <a:bodyPr/>
                    <a:lstStyle/>
                    <a:p>
                      <a:r>
                        <a:rPr lang="en-US" sz="2800" dirty="0" smtClean="0"/>
                        <a:t>Present</a:t>
                      </a:r>
                      <a:endParaRPr lang="en-US" sz="2800" dirty="0"/>
                    </a:p>
                  </a:txBody>
                  <a:tcPr>
                    <a:lnT w="38100" cmpd="sng">
                      <a:noFill/>
                    </a:lnT>
                    <a:cell3D prstMaterial="dkEdge">
                      <a:bevel prst="artDeco"/>
                      <a:lightRig rig="flood" dir="t"/>
                    </a:cell3D>
                  </a:tcPr>
                </a:tc>
                <a:tc>
                  <a:txBody>
                    <a:bodyPr/>
                    <a:lstStyle/>
                    <a:p>
                      <a:r>
                        <a:rPr lang="en-US" sz="2400" dirty="0" smtClean="0"/>
                        <a:t>Play</a:t>
                      </a:r>
                      <a:r>
                        <a:rPr lang="en-US" sz="2400" baseline="0" dirty="0" smtClean="0"/>
                        <a:t> (s)</a:t>
                      </a:r>
                    </a:p>
                  </a:txBody>
                  <a:tcPr>
                    <a:cell3D prstMaterial="dkEdge">
                      <a:bevel prst="artDeco"/>
                      <a:lightRig rig="flood" dir="t"/>
                    </a:cell3D>
                  </a:tcPr>
                </a:tc>
                <a:tc>
                  <a:txBody>
                    <a:bodyPr/>
                    <a:lstStyle/>
                    <a:p>
                      <a:r>
                        <a:rPr lang="en-US" sz="2400" dirty="0" smtClean="0"/>
                        <a:t>Is / Am / Are</a:t>
                      </a:r>
                      <a:r>
                        <a:rPr lang="en-US" sz="2400" baseline="0" dirty="0" smtClean="0"/>
                        <a:t> Playing</a:t>
                      </a:r>
                      <a:endParaRPr lang="en-US" sz="2400" dirty="0"/>
                    </a:p>
                  </a:txBody>
                  <a:tcPr>
                    <a:cell3D prstMaterial="dkEdge">
                      <a:bevel prst="artDeco"/>
                      <a:lightRig rig="flood" dir="t"/>
                    </a:cell3D>
                  </a:tcPr>
                </a:tc>
                <a:tc>
                  <a:txBody>
                    <a:bodyPr/>
                    <a:lstStyle/>
                    <a:p>
                      <a:r>
                        <a:rPr lang="en-US" sz="2400" dirty="0" smtClean="0"/>
                        <a:t>Has / Have Played</a:t>
                      </a:r>
                      <a:endParaRPr lang="en-US" sz="2400" dirty="0"/>
                    </a:p>
                  </a:txBody>
                  <a:tcPr>
                    <a:cell3D prstMaterial="dkEdge">
                      <a:bevel prst="artDeco"/>
                      <a:lightRig rig="flood" dir="t"/>
                    </a:cell3D>
                  </a:tcPr>
                </a:tc>
                <a:tc>
                  <a:txBody>
                    <a:bodyPr/>
                    <a:lstStyle/>
                    <a:p>
                      <a:r>
                        <a:rPr lang="en-US" sz="2400" dirty="0" smtClean="0"/>
                        <a:t>Has</a:t>
                      </a:r>
                      <a:r>
                        <a:rPr lang="en-US" sz="2400" baseline="0" dirty="0" smtClean="0"/>
                        <a:t> / Have been Playing</a:t>
                      </a:r>
                      <a:endParaRPr lang="en-US" sz="2400" dirty="0"/>
                    </a:p>
                  </a:txBody>
                  <a:tcPr>
                    <a:cell3D prstMaterial="dkEdge">
                      <a:bevel prst="artDeco"/>
                      <a:lightRig rig="flood" dir="t"/>
                    </a:cell3D>
                  </a:tcPr>
                </a:tc>
              </a:tr>
              <a:tr h="914400">
                <a:tc>
                  <a:txBody>
                    <a:bodyPr/>
                    <a:lstStyle/>
                    <a:p>
                      <a:r>
                        <a:rPr lang="en-US" sz="2800" dirty="0" smtClean="0"/>
                        <a:t>Past</a:t>
                      </a:r>
                      <a:endParaRPr lang="en-US" sz="2800" dirty="0"/>
                    </a:p>
                  </a:txBody>
                  <a:tcPr>
                    <a:cell3D prstMaterial="dkEdge">
                      <a:bevel prst="artDeco"/>
                      <a:lightRig rig="flood" dir="t"/>
                    </a:cell3D>
                  </a:tcPr>
                </a:tc>
                <a:tc>
                  <a:txBody>
                    <a:bodyPr/>
                    <a:lstStyle/>
                    <a:p>
                      <a:r>
                        <a:rPr lang="en-US" sz="2400" dirty="0" smtClean="0"/>
                        <a:t>Played</a:t>
                      </a:r>
                      <a:endParaRPr lang="en-US" sz="2400" dirty="0"/>
                    </a:p>
                  </a:txBody>
                  <a:tcPr>
                    <a:cell3D prstMaterial="dkEdge">
                      <a:bevel prst="artDeco"/>
                      <a:lightRig rig="flood" dir="t"/>
                    </a:cell3D>
                  </a:tcPr>
                </a:tc>
                <a:tc>
                  <a:txBody>
                    <a:bodyPr/>
                    <a:lstStyle/>
                    <a:p>
                      <a:r>
                        <a:rPr lang="en-US" sz="2400" dirty="0" smtClean="0"/>
                        <a:t>Was / Were</a:t>
                      </a:r>
                      <a:r>
                        <a:rPr lang="en-US" sz="2400" baseline="0" dirty="0" smtClean="0"/>
                        <a:t> Playing</a:t>
                      </a:r>
                      <a:endParaRPr lang="en-US" sz="2400" dirty="0"/>
                    </a:p>
                  </a:txBody>
                  <a:tcPr>
                    <a:cell3D prstMaterial="dkEdge">
                      <a:bevel prst="artDeco"/>
                      <a:lightRig rig="flood" dir="t"/>
                    </a:cell3D>
                  </a:tcPr>
                </a:tc>
                <a:tc>
                  <a:txBody>
                    <a:bodyPr/>
                    <a:lstStyle/>
                    <a:p>
                      <a:r>
                        <a:rPr lang="en-US" sz="2400" dirty="0" smtClean="0"/>
                        <a:t>Had Played</a:t>
                      </a:r>
                      <a:endParaRPr lang="en-US" sz="2400" dirty="0"/>
                    </a:p>
                  </a:txBody>
                  <a:tcPr>
                    <a:cell3D prstMaterial="dkEdge">
                      <a:bevel prst="artDeco"/>
                      <a:lightRig rig="flood" dir="t"/>
                    </a:cell3D>
                  </a:tcPr>
                </a:tc>
                <a:tc>
                  <a:txBody>
                    <a:bodyPr/>
                    <a:lstStyle/>
                    <a:p>
                      <a:r>
                        <a:rPr lang="en-US" sz="2400" dirty="0" smtClean="0"/>
                        <a:t>Had been Playing</a:t>
                      </a:r>
                      <a:endParaRPr lang="en-US" sz="2400" dirty="0"/>
                    </a:p>
                  </a:txBody>
                  <a:tcPr>
                    <a:cell3D prstMaterial="dkEdge">
                      <a:bevel prst="artDeco"/>
                      <a:lightRig rig="flood" dir="t"/>
                    </a:cell3D>
                  </a:tcPr>
                </a:tc>
              </a:tr>
              <a:tr h="914400">
                <a:tc>
                  <a:txBody>
                    <a:bodyPr/>
                    <a:lstStyle/>
                    <a:p>
                      <a:r>
                        <a:rPr lang="en-US" sz="2800" dirty="0" smtClean="0"/>
                        <a:t>Future</a:t>
                      </a:r>
                      <a:endParaRPr lang="en-US" sz="2800" dirty="0"/>
                    </a:p>
                  </a:txBody>
                  <a:tcPr>
                    <a:cell3D prstMaterial="dkEdge">
                      <a:bevel prst="artDeco"/>
                      <a:lightRig rig="flood" dir="t"/>
                    </a:cell3D>
                  </a:tcPr>
                </a:tc>
                <a:tc>
                  <a:txBody>
                    <a:bodyPr/>
                    <a:lstStyle/>
                    <a:p>
                      <a:r>
                        <a:rPr lang="en-US" sz="2400" dirty="0" smtClean="0"/>
                        <a:t>Will /</a:t>
                      </a:r>
                      <a:r>
                        <a:rPr lang="en-US" sz="2400" baseline="0" dirty="0" smtClean="0"/>
                        <a:t> Shall Play</a:t>
                      </a:r>
                      <a:endParaRPr lang="en-US" sz="2400" dirty="0"/>
                    </a:p>
                  </a:txBody>
                  <a:tcPr>
                    <a:cell3D prstMaterial="dkEdge">
                      <a:bevel prst="artDeco"/>
                      <a:lightRig rig="flood" dir="t"/>
                    </a:cell3D>
                  </a:tcPr>
                </a:tc>
                <a:tc>
                  <a:txBody>
                    <a:bodyPr/>
                    <a:lstStyle/>
                    <a:p>
                      <a:r>
                        <a:rPr lang="en-US" sz="2400" dirty="0" smtClean="0"/>
                        <a:t>Will / Shall be Playing</a:t>
                      </a:r>
                      <a:endParaRPr lang="en-US" sz="2400" dirty="0"/>
                    </a:p>
                  </a:txBody>
                  <a:tcPr>
                    <a:cell3D prstMaterial="dkEdge">
                      <a:bevel prst="artDeco"/>
                      <a:lightRig rig="flood" dir="t"/>
                    </a:cell3D>
                  </a:tcPr>
                </a:tc>
                <a:tc>
                  <a:txBody>
                    <a:bodyPr/>
                    <a:lstStyle/>
                    <a:p>
                      <a:r>
                        <a:rPr lang="en-US" sz="2400" dirty="0" smtClean="0"/>
                        <a:t>Will / Shall Have </a:t>
                      </a:r>
                      <a:r>
                        <a:rPr lang="en-US" sz="2400" baseline="0" dirty="0" smtClean="0"/>
                        <a:t> Played</a:t>
                      </a:r>
                      <a:endParaRPr lang="en-US" sz="2400" dirty="0"/>
                    </a:p>
                  </a:txBody>
                  <a:tcPr>
                    <a:cell3D prstMaterial="dkEdge">
                      <a:bevel prst="artDeco"/>
                      <a:lightRig rig="flood" dir="t"/>
                    </a:cell3D>
                  </a:tcPr>
                </a:tc>
                <a:tc>
                  <a:txBody>
                    <a:bodyPr/>
                    <a:lstStyle/>
                    <a:p>
                      <a:r>
                        <a:rPr lang="en-US" sz="2400" dirty="0" smtClean="0"/>
                        <a:t>Will / Shall have been Playing</a:t>
                      </a:r>
                      <a:endParaRPr lang="en-US" sz="2400" dirty="0"/>
                    </a:p>
                  </a:txBody>
                  <a:tcPr>
                    <a:cell3D prstMaterial="dkEdge">
                      <a:bevel prst="artDeco"/>
                      <a:lightRig rig="flood" dir="t"/>
                    </a:cell3D>
                  </a:tcPr>
                </a:tc>
              </a:tr>
            </a:tbl>
          </a:graphicData>
        </a:graphic>
      </p:graphicFrame>
      <p:graphicFrame>
        <p:nvGraphicFramePr>
          <p:cNvPr id="5" name="Table 4"/>
          <p:cNvGraphicFramePr>
            <a:graphicFrameLocks noGrp="1"/>
          </p:cNvGraphicFramePr>
          <p:nvPr/>
        </p:nvGraphicFramePr>
        <p:xfrm>
          <a:off x="1295400" y="533400"/>
          <a:ext cx="4876800" cy="1066800"/>
        </p:xfrm>
        <a:graphic>
          <a:graphicData uri="http://schemas.openxmlformats.org/drawingml/2006/table">
            <a:tbl>
              <a:tblPr firstRow="1" bandRow="1">
                <a:tableStyleId>{5C22544A-7EE6-4342-B048-85BDC9FD1C3A}</a:tableStyleId>
              </a:tblPr>
              <a:tblGrid>
                <a:gridCol w="4876800"/>
              </a:tblGrid>
              <a:tr h="533400">
                <a:tc>
                  <a:txBody>
                    <a:bodyPr/>
                    <a:lstStyle/>
                    <a:p>
                      <a:r>
                        <a:rPr lang="en-US" sz="3200" dirty="0" smtClean="0"/>
                        <a:t>Table</a:t>
                      </a:r>
                      <a:r>
                        <a:rPr lang="en-US" sz="3200" baseline="0" dirty="0" smtClean="0"/>
                        <a:t>   Of   English   Tenses</a:t>
                      </a:r>
                      <a:endParaRPr lang="en-US" sz="3200" dirty="0"/>
                    </a:p>
                  </a:txBody>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15000"/>
          </a:xfrm>
        </p:spPr>
        <p:txBody>
          <a:bodyPr>
            <a:normAutofit/>
          </a:bodyPr>
          <a:lstStyle/>
          <a:p>
            <a:pPr>
              <a:buFont typeface="Courier New" pitchFamily="49" charset="0"/>
              <a:buChar char="o"/>
            </a:pPr>
            <a:r>
              <a:rPr lang="en-US" dirty="0" smtClean="0"/>
              <a:t>The </a:t>
            </a:r>
            <a:r>
              <a:rPr lang="en-US" b="1" u="sng" dirty="0" smtClean="0"/>
              <a:t>Indefinite Tense </a:t>
            </a:r>
            <a:r>
              <a:rPr lang="en-US" dirty="0" smtClean="0"/>
              <a:t>does not indicate whether the action is complete or not.</a:t>
            </a:r>
          </a:p>
          <a:p>
            <a:pPr>
              <a:buFont typeface="Courier New" pitchFamily="49" charset="0"/>
              <a:buChar char="o"/>
            </a:pPr>
            <a:endParaRPr lang="en-US" dirty="0" smtClean="0"/>
          </a:p>
          <a:p>
            <a:pPr>
              <a:buFont typeface="Courier New" pitchFamily="49" charset="0"/>
              <a:buChar char="o"/>
            </a:pPr>
            <a:r>
              <a:rPr lang="en-US" dirty="0" smtClean="0"/>
              <a:t>The </a:t>
            </a:r>
            <a:r>
              <a:rPr lang="en-US" b="1" u="sng" dirty="0" smtClean="0"/>
              <a:t>Continuous (Imperfect) Tense </a:t>
            </a:r>
            <a:r>
              <a:rPr lang="en-US" dirty="0" smtClean="0"/>
              <a:t>that the action is still going on.</a:t>
            </a:r>
          </a:p>
          <a:p>
            <a:pPr>
              <a:buFont typeface="Courier New" pitchFamily="49" charset="0"/>
              <a:buChar char="o"/>
            </a:pPr>
            <a:endParaRPr lang="en-US" dirty="0" smtClean="0"/>
          </a:p>
          <a:p>
            <a:pPr>
              <a:buFont typeface="Courier New" pitchFamily="49" charset="0"/>
              <a:buChar char="o"/>
            </a:pPr>
            <a:r>
              <a:rPr lang="en-US" dirty="0" smtClean="0"/>
              <a:t>The </a:t>
            </a:r>
            <a:r>
              <a:rPr lang="en-US" b="1" u="sng" dirty="0" smtClean="0"/>
              <a:t>Perfect Tense </a:t>
            </a:r>
            <a:r>
              <a:rPr lang="en-US" dirty="0" smtClean="0"/>
              <a:t>indicates that the action is complete , finished or perfect.</a:t>
            </a:r>
          </a:p>
          <a:p>
            <a:pPr>
              <a:buFont typeface="Courier New" pitchFamily="49" charset="0"/>
              <a:buChar char="o"/>
            </a:pPr>
            <a:endParaRPr lang="en-US" dirty="0" smtClean="0"/>
          </a:p>
          <a:p>
            <a:pPr>
              <a:buFont typeface="Courier New" pitchFamily="49" charset="0"/>
              <a:buChar char="o"/>
            </a:pPr>
            <a:r>
              <a:rPr lang="en-US" dirty="0" smtClean="0"/>
              <a:t>The </a:t>
            </a:r>
            <a:r>
              <a:rPr lang="en-US" b="1" u="sng" dirty="0" smtClean="0"/>
              <a:t>Perfect Continuous Tense </a:t>
            </a:r>
            <a:r>
              <a:rPr lang="en-US" dirty="0" smtClean="0"/>
              <a:t>indicates that the action began in the past and is still continuing.</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SIMPLE PRESENT TENSE</a:t>
            </a:r>
            <a:endParaRPr lang="en-US" dirty="0"/>
          </a:p>
        </p:txBody>
      </p:sp>
      <p:sp>
        <p:nvSpPr>
          <p:cNvPr id="3" name="Content Placeholder 2"/>
          <p:cNvSpPr>
            <a:spLocks noGrp="1"/>
          </p:cNvSpPr>
          <p:nvPr>
            <p:ph idx="1"/>
          </p:nvPr>
        </p:nvSpPr>
        <p:spPr/>
        <p:txBody>
          <a:bodyPr/>
          <a:lstStyle/>
          <a:p>
            <a:pPr marL="461963" indent="-461963" eaLnBrk="0" hangingPunct="0">
              <a:spcBef>
                <a:spcPct val="10000"/>
              </a:spcBef>
              <a:buClr>
                <a:schemeClr val="bg1"/>
              </a:buClr>
              <a:buFont typeface="Monotype Sorts" pitchFamily="2" charset="2"/>
              <a:buBlip>
                <a:blip r:embed="rId2"/>
              </a:buBlip>
            </a:pPr>
            <a:r>
              <a:rPr lang="en-US" dirty="0" smtClean="0"/>
              <a:t>Subject + Verb1 + </a:t>
            </a:r>
            <a:r>
              <a:rPr lang="en-US" dirty="0" smtClean="0"/>
              <a:t>Object</a:t>
            </a:r>
          </a:p>
          <a:p>
            <a:pPr marL="461963" indent="-461963" eaLnBrk="0" hangingPunct="0">
              <a:spcBef>
                <a:spcPct val="10000"/>
              </a:spcBef>
              <a:buClr>
                <a:schemeClr val="bg1"/>
              </a:buClr>
              <a:buFont typeface="Monotype Sorts" pitchFamily="2" charset="2"/>
              <a:buBlip>
                <a:blip r:embed="rId2"/>
              </a:buBlip>
            </a:pPr>
            <a:endParaRPr kumimoji="1" lang="en-US" dirty="0" smtClean="0">
              <a:cs typeface="Arial" charset="0"/>
            </a:endParaRPr>
          </a:p>
          <a:p>
            <a:pPr marL="461963" indent="-461963" eaLnBrk="0" hangingPunct="0">
              <a:spcBef>
                <a:spcPct val="10000"/>
              </a:spcBef>
              <a:buClr>
                <a:schemeClr val="bg1"/>
              </a:buClr>
              <a:buFont typeface="Monotype Sorts" pitchFamily="2" charset="2"/>
              <a:buBlip>
                <a:blip r:embed="rId2"/>
              </a:buBlip>
            </a:pPr>
            <a:r>
              <a:rPr kumimoji="1" lang="en-US" dirty="0" smtClean="0">
                <a:cs typeface="Arial" charset="0"/>
              </a:rPr>
              <a:t>Expresses </a:t>
            </a:r>
            <a:r>
              <a:rPr kumimoji="1" lang="en-US" dirty="0" smtClean="0">
                <a:cs typeface="Arial" charset="0"/>
              </a:rPr>
              <a:t>a general truth or an action that is occurring now</a:t>
            </a:r>
            <a:endParaRPr kumimoji="1" lang="en-US" i="1" dirty="0" smtClean="0">
              <a:cs typeface="Arial" charset="0"/>
            </a:endParaRPr>
          </a:p>
          <a:p>
            <a:pPr marL="461963" indent="-461963" eaLnBrk="0" hangingPunct="0">
              <a:spcBef>
                <a:spcPct val="10000"/>
              </a:spcBef>
              <a:buClr>
                <a:schemeClr val="bg1"/>
              </a:buClr>
              <a:buNone/>
            </a:pPr>
            <a:r>
              <a:rPr kumimoji="1" lang="en-US" dirty="0" smtClean="0">
                <a:cs typeface="Times New Roman" charset="0"/>
              </a:rPr>
              <a:t>    </a:t>
            </a:r>
            <a:r>
              <a:rPr kumimoji="1" lang="en-US" dirty="0" err="1" smtClean="0">
                <a:cs typeface="Times New Roman" charset="0"/>
              </a:rPr>
              <a:t>Eg</a:t>
            </a:r>
            <a:r>
              <a:rPr kumimoji="1" lang="en-US" dirty="0" smtClean="0">
                <a:cs typeface="Times New Roman" charset="0"/>
              </a:rPr>
              <a:t> : The </a:t>
            </a:r>
            <a:r>
              <a:rPr kumimoji="1" lang="en-US" dirty="0" smtClean="0">
                <a:cs typeface="Times New Roman" charset="0"/>
              </a:rPr>
              <a:t>sun rises from the east. </a:t>
            </a:r>
          </a:p>
          <a:p>
            <a:pPr marL="461963" indent="-461963" eaLnBrk="0" hangingPunct="0">
              <a:spcBef>
                <a:spcPct val="10000"/>
              </a:spcBef>
              <a:buClr>
                <a:schemeClr val="bg1"/>
              </a:buClr>
              <a:buFont typeface="Monotype Sorts" pitchFamily="2" charset="2"/>
              <a:buBlip>
                <a:blip r:embed="rId2"/>
              </a:buBlip>
            </a:pPr>
            <a:r>
              <a:rPr kumimoji="1" lang="en-US" dirty="0" smtClean="0">
                <a:cs typeface="Times New Roman" charset="0"/>
              </a:rPr>
              <a:t>Expresses </a:t>
            </a:r>
            <a:r>
              <a:rPr kumimoji="1" lang="en-US" dirty="0" smtClean="0">
                <a:cs typeface="Times New Roman" charset="0"/>
              </a:rPr>
              <a:t>an action that occurs regularly or habitually</a:t>
            </a:r>
            <a:r>
              <a:rPr kumimoji="1" lang="en-US" dirty="0" smtClean="0">
                <a:cs typeface="Arial" charset="0"/>
              </a:rPr>
              <a:t> </a:t>
            </a:r>
          </a:p>
          <a:p>
            <a:pPr marL="461963" indent="-461963" eaLnBrk="0" hangingPunct="0">
              <a:spcBef>
                <a:spcPct val="10000"/>
              </a:spcBef>
              <a:buClr>
                <a:schemeClr val="bg1"/>
              </a:buClr>
              <a:buNone/>
            </a:pPr>
            <a:r>
              <a:rPr kumimoji="1" lang="en-US" dirty="0" smtClean="0">
                <a:cs typeface="Arial" charset="0"/>
              </a:rPr>
              <a:t>     </a:t>
            </a:r>
            <a:r>
              <a:rPr kumimoji="1" lang="en-US" dirty="0" err="1" smtClean="0">
                <a:cs typeface="Arial" charset="0"/>
              </a:rPr>
              <a:t>Eg</a:t>
            </a:r>
            <a:r>
              <a:rPr kumimoji="1" lang="en-US" dirty="0" smtClean="0">
                <a:cs typeface="Arial" charset="0"/>
              </a:rPr>
              <a:t> : She </a:t>
            </a:r>
            <a:r>
              <a:rPr kumimoji="1" lang="en-US" dirty="0" smtClean="0">
                <a:cs typeface="Arial" charset="0"/>
              </a:rPr>
              <a:t>goes to the school regularly.</a:t>
            </a:r>
          </a:p>
          <a:p>
            <a:pPr>
              <a:buNone/>
            </a:pPr>
            <a:endParaRPr lang="en-US" dirty="0" smtClean="0"/>
          </a:p>
          <a:p>
            <a:pPr>
              <a:buNone/>
            </a:pP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Affirmative Sentences : They play.</a:t>
            </a:r>
          </a:p>
          <a:p>
            <a:pPr>
              <a:buNone/>
            </a:pPr>
            <a:endParaRPr lang="en-US" dirty="0" smtClean="0"/>
          </a:p>
          <a:p>
            <a:r>
              <a:rPr lang="en-US" dirty="0" smtClean="0"/>
              <a:t>Negative Sentences : They do not play.</a:t>
            </a:r>
          </a:p>
          <a:p>
            <a:pPr>
              <a:buNone/>
            </a:pPr>
            <a:endParaRPr lang="en-US" dirty="0" smtClean="0"/>
          </a:p>
          <a:p>
            <a:r>
              <a:rPr lang="en-US" dirty="0" smtClean="0"/>
              <a:t>Interrogative Sentences : Do they play ?</a:t>
            </a:r>
          </a:p>
          <a:p>
            <a:pPr>
              <a:buNone/>
            </a:pPr>
            <a:endParaRPr lang="en-US" dirty="0" smtClean="0"/>
          </a:p>
          <a:p>
            <a:r>
              <a:rPr lang="en-US" dirty="0" smtClean="0"/>
              <a:t>Negative Interrogative Sentences : Do they not play ?</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 CONTINOUS TENSE</a:t>
            </a:r>
            <a:endParaRPr lang="en-US" dirty="0"/>
          </a:p>
        </p:txBody>
      </p:sp>
      <p:sp>
        <p:nvSpPr>
          <p:cNvPr id="3" name="Content Placeholder 2"/>
          <p:cNvSpPr>
            <a:spLocks noGrp="1"/>
          </p:cNvSpPr>
          <p:nvPr>
            <p:ph idx="1"/>
          </p:nvPr>
        </p:nvSpPr>
        <p:spPr>
          <a:xfrm>
            <a:off x="381000" y="1371600"/>
            <a:ext cx="8229600" cy="4983163"/>
          </a:xfrm>
        </p:spPr>
        <p:txBody>
          <a:bodyPr>
            <a:normAutofit lnSpcReduction="10000"/>
          </a:bodyPr>
          <a:lstStyle/>
          <a:p>
            <a:pPr marL="461963" indent="-461963" eaLnBrk="0" hangingPunct="0">
              <a:spcBef>
                <a:spcPct val="10000"/>
              </a:spcBef>
              <a:buClr>
                <a:schemeClr val="bg1"/>
              </a:buClr>
              <a:buFont typeface="Monotype Sorts" pitchFamily="2" charset="2"/>
              <a:buBlip>
                <a:blip r:embed="rId2"/>
              </a:buBlip>
            </a:pPr>
            <a:r>
              <a:rPr kumimoji="1" lang="en-US" sz="4000" dirty="0" smtClean="0">
                <a:cs typeface="Arial" charset="0"/>
              </a:rPr>
              <a:t>Subject + Is/Am/Are + V1 + ing + Object.</a:t>
            </a:r>
          </a:p>
          <a:p>
            <a:pPr marL="461963" indent="-461963" eaLnBrk="0" hangingPunct="0">
              <a:spcBef>
                <a:spcPct val="10000"/>
              </a:spcBef>
              <a:buClr>
                <a:schemeClr val="bg1"/>
              </a:buClr>
              <a:buNone/>
            </a:pPr>
            <a:endParaRPr kumimoji="1" lang="en-US" sz="4000" dirty="0" smtClean="0">
              <a:cs typeface="Arial" charset="0"/>
            </a:endParaRPr>
          </a:p>
          <a:p>
            <a:pPr marL="461963" indent="-461963" eaLnBrk="0" hangingPunct="0">
              <a:spcBef>
                <a:spcPct val="10000"/>
              </a:spcBef>
              <a:buClr>
                <a:schemeClr val="bg1"/>
              </a:buClr>
              <a:buFont typeface="Monotype Sorts" pitchFamily="2" charset="2"/>
              <a:buBlip>
                <a:blip r:embed="rId2"/>
              </a:buBlip>
            </a:pPr>
            <a:r>
              <a:rPr kumimoji="1" lang="en-US" sz="4000" dirty="0" smtClean="0">
                <a:cs typeface="Arial" charset="0"/>
              </a:rPr>
              <a:t>The present continuous tense is used to express an action which is happening at a particular time in the present or extending over a period of present time. </a:t>
            </a:r>
            <a:endParaRPr kumimoji="1" lang="en-US" sz="4000" dirty="0" smtClean="0">
              <a:cs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Affirmative Sentences : You are playing.</a:t>
            </a:r>
          </a:p>
          <a:p>
            <a:pPr>
              <a:buNone/>
            </a:pPr>
            <a:endParaRPr lang="en-US" dirty="0" smtClean="0"/>
          </a:p>
          <a:p>
            <a:r>
              <a:rPr lang="en-US" dirty="0" smtClean="0"/>
              <a:t>Negative Sentences : You are not playing.</a:t>
            </a:r>
          </a:p>
          <a:p>
            <a:pPr>
              <a:buNone/>
            </a:pPr>
            <a:endParaRPr lang="en-US" dirty="0" smtClean="0"/>
          </a:p>
          <a:p>
            <a:r>
              <a:rPr lang="en-US" dirty="0" smtClean="0"/>
              <a:t>Interrogative Sentences : Are you playing ?</a:t>
            </a:r>
            <a:endParaRPr lang="en-US" dirty="0" smtClean="0"/>
          </a:p>
          <a:p>
            <a:pPr>
              <a:buNone/>
            </a:pPr>
            <a:endParaRPr lang="en-US" dirty="0" smtClean="0"/>
          </a:p>
          <a:p>
            <a:r>
              <a:rPr lang="en-US" dirty="0" smtClean="0"/>
              <a:t>Negative </a:t>
            </a:r>
            <a:r>
              <a:rPr lang="en-US" dirty="0" smtClean="0"/>
              <a:t>Interrogative Sentences </a:t>
            </a:r>
            <a:r>
              <a:rPr lang="en-US" dirty="0" smtClean="0"/>
              <a:t>: Are you not playing ?</a:t>
            </a:r>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 PERFECT TENSE</a:t>
            </a:r>
            <a:endParaRPr lang="en-US" dirty="0"/>
          </a:p>
        </p:txBody>
      </p:sp>
      <p:sp>
        <p:nvSpPr>
          <p:cNvPr id="3" name="Content Placeholder 2"/>
          <p:cNvSpPr>
            <a:spLocks noGrp="1"/>
          </p:cNvSpPr>
          <p:nvPr>
            <p:ph idx="1"/>
          </p:nvPr>
        </p:nvSpPr>
        <p:spPr/>
        <p:txBody>
          <a:bodyPr/>
          <a:lstStyle/>
          <a:p>
            <a:r>
              <a:rPr lang="en-US" dirty="0" smtClean="0"/>
              <a:t>Subject + has/have + V3 + Object.</a:t>
            </a:r>
          </a:p>
          <a:p>
            <a:r>
              <a:rPr lang="en-US" dirty="0" smtClean="0"/>
              <a:t>Has  -&gt;  Singular ,  Have  -&gt; Plural.</a:t>
            </a:r>
          </a:p>
          <a:p>
            <a:pPr>
              <a:buNone/>
            </a:pPr>
            <a:endParaRPr lang="en-US" dirty="0" smtClean="0"/>
          </a:p>
          <a:p>
            <a:r>
              <a:rPr lang="en-US" dirty="0" smtClean="0"/>
              <a:t>The present perfect tense denotes an action that was started in the past and has just been completed.</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Affirmative </a:t>
            </a:r>
            <a:r>
              <a:rPr lang="en-US" dirty="0" smtClean="0"/>
              <a:t>Sentences : I have played.</a:t>
            </a:r>
          </a:p>
          <a:p>
            <a:pPr>
              <a:buNone/>
            </a:pPr>
            <a:endParaRPr lang="en-US" dirty="0" smtClean="0"/>
          </a:p>
          <a:p>
            <a:r>
              <a:rPr lang="en-US" dirty="0" smtClean="0"/>
              <a:t>Negative Sentences : I have not played.</a:t>
            </a:r>
          </a:p>
          <a:p>
            <a:pPr>
              <a:buNone/>
            </a:pPr>
            <a:endParaRPr lang="en-US" dirty="0" smtClean="0"/>
          </a:p>
          <a:p>
            <a:r>
              <a:rPr lang="en-US" dirty="0" smtClean="0"/>
              <a:t>Interrogative Sentences : Have I played ?</a:t>
            </a:r>
          </a:p>
          <a:p>
            <a:pPr>
              <a:buNone/>
            </a:pPr>
            <a:endParaRPr lang="en-US" dirty="0" smtClean="0"/>
          </a:p>
          <a:p>
            <a:r>
              <a:rPr lang="en-US" dirty="0" smtClean="0"/>
              <a:t>Negative Interrogative </a:t>
            </a:r>
            <a:r>
              <a:rPr lang="en-US" dirty="0" smtClean="0"/>
              <a:t>Sentences : Have I not played ?</a:t>
            </a:r>
            <a:endParaRPr lang="en-US" dirty="0" smtClean="0"/>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PRESENT PERFECT CONTINUOUS TENSE</a:t>
            </a:r>
            <a:endParaRPr lang="en-US" dirty="0"/>
          </a:p>
        </p:txBody>
      </p:sp>
      <p:sp>
        <p:nvSpPr>
          <p:cNvPr id="3" name="Content Placeholder 2"/>
          <p:cNvSpPr>
            <a:spLocks noGrp="1"/>
          </p:cNvSpPr>
          <p:nvPr>
            <p:ph idx="1"/>
          </p:nvPr>
        </p:nvSpPr>
        <p:spPr/>
        <p:txBody>
          <a:bodyPr/>
          <a:lstStyle/>
          <a:p>
            <a:r>
              <a:rPr lang="en-US" dirty="0" smtClean="0"/>
              <a:t>Subject + has/have + been + V1 + ing + Object</a:t>
            </a:r>
          </a:p>
          <a:p>
            <a:endParaRPr lang="en-US" dirty="0" smtClean="0"/>
          </a:p>
          <a:p>
            <a:r>
              <a:rPr lang="en-US" dirty="0" smtClean="0"/>
              <a:t>The present perfect tense is used when an action that started in the past is still continuing.</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Affirmative Sentences : We have been playing.</a:t>
            </a:r>
          </a:p>
          <a:p>
            <a:r>
              <a:rPr lang="en-US" dirty="0" smtClean="0"/>
              <a:t>Negative Sentences : We have not been playing.</a:t>
            </a:r>
          </a:p>
          <a:p>
            <a:r>
              <a:rPr lang="en-US" dirty="0" smtClean="0"/>
              <a:t>Interrogative Sentences : Have we been playing ?</a:t>
            </a:r>
          </a:p>
          <a:p>
            <a:r>
              <a:rPr lang="en-US" dirty="0" smtClean="0"/>
              <a:t>Negative Interrogative </a:t>
            </a:r>
            <a:r>
              <a:rPr lang="en-US" dirty="0" smtClean="0"/>
              <a:t>Sentences : Have we not been playing ?</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SIMPLE PAST TENSE</a:t>
            </a:r>
            <a:endParaRPr lang="en-US" dirty="0"/>
          </a:p>
        </p:txBody>
      </p:sp>
      <p:sp>
        <p:nvSpPr>
          <p:cNvPr id="3" name="Content Placeholder 2"/>
          <p:cNvSpPr>
            <a:spLocks noGrp="1"/>
          </p:cNvSpPr>
          <p:nvPr>
            <p:ph idx="1"/>
          </p:nvPr>
        </p:nvSpPr>
        <p:spPr/>
        <p:txBody>
          <a:bodyPr/>
          <a:lstStyle/>
          <a:p>
            <a:r>
              <a:rPr lang="en-US" dirty="0" smtClean="0"/>
              <a:t>Subject + V2 + Object.</a:t>
            </a:r>
          </a:p>
          <a:p>
            <a:endParaRPr lang="en-US" dirty="0" smtClean="0"/>
          </a:p>
          <a:p>
            <a:r>
              <a:rPr lang="en-US" dirty="0" smtClean="0"/>
              <a:t>The simple past tense is used for an action which happened at a particular time in the past.</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Affirmative Sentences : I played.</a:t>
            </a:r>
          </a:p>
          <a:p>
            <a:pPr>
              <a:buNone/>
            </a:pPr>
            <a:endParaRPr lang="en-US" dirty="0" smtClean="0"/>
          </a:p>
          <a:p>
            <a:r>
              <a:rPr lang="en-US" dirty="0" smtClean="0"/>
              <a:t>Negative Sentences : I did not play.</a:t>
            </a:r>
          </a:p>
          <a:p>
            <a:pPr>
              <a:buNone/>
            </a:pPr>
            <a:endParaRPr lang="en-US" dirty="0" smtClean="0"/>
          </a:p>
          <a:p>
            <a:r>
              <a:rPr lang="en-US" dirty="0" smtClean="0"/>
              <a:t>Interrogative Sentences : Did I play ?</a:t>
            </a:r>
          </a:p>
          <a:p>
            <a:pPr>
              <a:buNone/>
            </a:pPr>
            <a:endParaRPr lang="en-US" dirty="0" smtClean="0"/>
          </a:p>
          <a:p>
            <a:r>
              <a:rPr lang="en-US" dirty="0" smtClean="0"/>
              <a:t>Negative Interrogative </a:t>
            </a:r>
            <a:r>
              <a:rPr lang="en-US" dirty="0" smtClean="0"/>
              <a:t>Sentences : Did I not played ?</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PAST CONTINUOUS TENSE</a:t>
            </a:r>
            <a:endParaRPr lang="en-US" dirty="0"/>
          </a:p>
        </p:txBody>
      </p:sp>
      <p:sp>
        <p:nvSpPr>
          <p:cNvPr id="3" name="Content Placeholder 2"/>
          <p:cNvSpPr>
            <a:spLocks noGrp="1"/>
          </p:cNvSpPr>
          <p:nvPr>
            <p:ph idx="1"/>
          </p:nvPr>
        </p:nvSpPr>
        <p:spPr/>
        <p:txBody>
          <a:bodyPr/>
          <a:lstStyle/>
          <a:p>
            <a:r>
              <a:rPr lang="en-US" dirty="0" smtClean="0"/>
              <a:t>Subject + was/were + V1 + ing + Object.</a:t>
            </a:r>
          </a:p>
          <a:p>
            <a:endParaRPr lang="en-US" dirty="0" smtClean="0"/>
          </a:p>
          <a:p>
            <a:r>
              <a:rPr lang="en-US" dirty="0" smtClean="0"/>
              <a:t>The past continuous tense is used for an action which was happening at a particular time in the past.</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Affirmative Sentences : Boys were playing.</a:t>
            </a:r>
          </a:p>
          <a:p>
            <a:pPr>
              <a:buNone/>
            </a:pPr>
            <a:endParaRPr lang="en-US" dirty="0" smtClean="0"/>
          </a:p>
          <a:p>
            <a:r>
              <a:rPr lang="en-US" dirty="0" smtClean="0"/>
              <a:t>Negative Sentences : Boys were not playing.</a:t>
            </a:r>
          </a:p>
          <a:p>
            <a:pPr>
              <a:buNone/>
            </a:pPr>
            <a:endParaRPr lang="en-US" dirty="0" smtClean="0"/>
          </a:p>
          <a:p>
            <a:r>
              <a:rPr lang="en-US" dirty="0" smtClean="0"/>
              <a:t>Interrogative Sentences : Were boys playing ?</a:t>
            </a:r>
          </a:p>
          <a:p>
            <a:pPr>
              <a:buNone/>
            </a:pPr>
            <a:endParaRPr lang="en-US" dirty="0" smtClean="0"/>
          </a:p>
          <a:p>
            <a:r>
              <a:rPr lang="en-US" dirty="0" smtClean="0"/>
              <a:t>Negative Interrogative </a:t>
            </a:r>
            <a:r>
              <a:rPr lang="en-US" dirty="0" smtClean="0"/>
              <a:t>Sentences : Were boys not playing ?</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PAST PERFECT TENSE</a:t>
            </a:r>
            <a:endParaRPr lang="en-US" dirty="0"/>
          </a:p>
        </p:txBody>
      </p:sp>
      <p:sp>
        <p:nvSpPr>
          <p:cNvPr id="3" name="Content Placeholder 2"/>
          <p:cNvSpPr>
            <a:spLocks noGrp="1"/>
          </p:cNvSpPr>
          <p:nvPr>
            <p:ph idx="1"/>
          </p:nvPr>
        </p:nvSpPr>
        <p:spPr/>
        <p:txBody>
          <a:bodyPr/>
          <a:lstStyle/>
          <a:p>
            <a:r>
              <a:rPr lang="en-US" dirty="0" smtClean="0"/>
              <a:t>Subject + had + V3 + Object.</a:t>
            </a:r>
          </a:p>
          <a:p>
            <a:endParaRPr lang="en-US" dirty="0" smtClean="0"/>
          </a:p>
          <a:p>
            <a:r>
              <a:rPr lang="en-US" dirty="0" smtClean="0"/>
              <a:t>The past perfect tense is used to express an action that was completed before another action started in the past. It is used with the earlier of the two actions. The simple past tense is used with the other action.</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Affirmative Sentences : Sheila had played.</a:t>
            </a:r>
          </a:p>
          <a:p>
            <a:pPr>
              <a:buNone/>
            </a:pPr>
            <a:endParaRPr lang="en-US" dirty="0" smtClean="0"/>
          </a:p>
          <a:p>
            <a:r>
              <a:rPr lang="en-US" dirty="0" smtClean="0"/>
              <a:t>Negative Sentences : Sheila had not played.</a:t>
            </a:r>
          </a:p>
          <a:p>
            <a:pPr>
              <a:buNone/>
            </a:pPr>
            <a:endParaRPr lang="en-US" dirty="0" smtClean="0"/>
          </a:p>
          <a:p>
            <a:r>
              <a:rPr lang="en-US" dirty="0" smtClean="0"/>
              <a:t>Interrogative Sentences : Had </a:t>
            </a:r>
            <a:r>
              <a:rPr lang="en-US" dirty="0" smtClean="0"/>
              <a:t>S</a:t>
            </a:r>
            <a:r>
              <a:rPr lang="en-US" dirty="0" smtClean="0"/>
              <a:t>heila played?</a:t>
            </a:r>
          </a:p>
          <a:p>
            <a:pPr>
              <a:buNone/>
            </a:pPr>
            <a:endParaRPr lang="en-US" dirty="0" smtClean="0"/>
          </a:p>
          <a:p>
            <a:r>
              <a:rPr lang="en-US" dirty="0" smtClean="0"/>
              <a:t>Negative Interrogative </a:t>
            </a:r>
            <a:r>
              <a:rPr lang="en-US" dirty="0" smtClean="0"/>
              <a:t>Sentences : Had Sheila not played ? </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PAST PERFECT CONTINUOUS TENSE</a:t>
            </a:r>
            <a:endParaRPr lang="en-US" dirty="0"/>
          </a:p>
        </p:txBody>
      </p:sp>
      <p:sp>
        <p:nvSpPr>
          <p:cNvPr id="3" name="Content Placeholder 2"/>
          <p:cNvSpPr>
            <a:spLocks noGrp="1"/>
          </p:cNvSpPr>
          <p:nvPr>
            <p:ph idx="1"/>
          </p:nvPr>
        </p:nvSpPr>
        <p:spPr/>
        <p:txBody>
          <a:bodyPr/>
          <a:lstStyle/>
          <a:p>
            <a:r>
              <a:rPr lang="en-US" dirty="0" smtClean="0"/>
              <a:t>Subject + had + been + V1 + Object.</a:t>
            </a:r>
          </a:p>
          <a:p>
            <a:endParaRPr lang="en-US" dirty="0" smtClean="0"/>
          </a:p>
          <a:p>
            <a:r>
              <a:rPr lang="en-US" dirty="0" smtClean="0"/>
              <a:t>The past perfect continuous tense is used for an action that began before a certain point in the past and continued up to that point. </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524000"/>
            <a:ext cx="8229600" cy="4602163"/>
          </a:xfrm>
        </p:spPr>
        <p:txBody>
          <a:bodyPr>
            <a:normAutofit/>
          </a:bodyPr>
          <a:lstStyle/>
          <a:p>
            <a:r>
              <a:rPr lang="en-US" dirty="0" smtClean="0"/>
              <a:t>Affirmative Sentences : Ria had been playing.</a:t>
            </a:r>
          </a:p>
          <a:p>
            <a:pPr>
              <a:buNone/>
            </a:pPr>
            <a:endParaRPr lang="en-US" dirty="0" smtClean="0"/>
          </a:p>
          <a:p>
            <a:r>
              <a:rPr lang="en-US" dirty="0" smtClean="0"/>
              <a:t>Negative Sentences : Ria had not been playing.</a:t>
            </a:r>
          </a:p>
          <a:p>
            <a:pPr>
              <a:buNone/>
            </a:pPr>
            <a:endParaRPr lang="en-US" dirty="0" smtClean="0"/>
          </a:p>
          <a:p>
            <a:r>
              <a:rPr lang="en-US" dirty="0" smtClean="0"/>
              <a:t>Interrogative Sentences : Had Ria been playing?</a:t>
            </a:r>
          </a:p>
          <a:p>
            <a:pPr>
              <a:buNone/>
            </a:pPr>
            <a:endParaRPr lang="en-US" dirty="0" smtClean="0"/>
          </a:p>
          <a:p>
            <a:r>
              <a:rPr lang="en-US" dirty="0" smtClean="0"/>
              <a:t>Negative Interrogative </a:t>
            </a:r>
            <a:r>
              <a:rPr lang="en-US" dirty="0" smtClean="0"/>
              <a:t>Sentences : Had Ria not been playing ?</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SIMPLE FUTURE TENSE</a:t>
            </a:r>
            <a:endParaRPr lang="en-US" dirty="0"/>
          </a:p>
        </p:txBody>
      </p:sp>
      <p:sp>
        <p:nvSpPr>
          <p:cNvPr id="3" name="Content Placeholder 2"/>
          <p:cNvSpPr>
            <a:spLocks noGrp="1"/>
          </p:cNvSpPr>
          <p:nvPr>
            <p:ph idx="1"/>
          </p:nvPr>
        </p:nvSpPr>
        <p:spPr/>
        <p:txBody>
          <a:bodyPr/>
          <a:lstStyle/>
          <a:p>
            <a:r>
              <a:rPr lang="en-US" dirty="0" smtClean="0"/>
              <a:t>Subject  + will/shall + V1 + Object.</a:t>
            </a:r>
          </a:p>
          <a:p>
            <a:endParaRPr lang="en-US" dirty="0" smtClean="0"/>
          </a:p>
          <a:p>
            <a:r>
              <a:rPr lang="en-US" dirty="0" smtClean="0"/>
              <a:t>The simple future tense is used for an action that will take place at particular time in the future.</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smtClean="0"/>
              <a:t>Affirmative Sentences : Ravi will play.</a:t>
            </a:r>
          </a:p>
          <a:p>
            <a:pPr>
              <a:buNone/>
            </a:pPr>
            <a:endParaRPr lang="en-US" dirty="0" smtClean="0"/>
          </a:p>
          <a:p>
            <a:r>
              <a:rPr lang="en-US" dirty="0" smtClean="0"/>
              <a:t>Negative Sentences : Ravi will not play.</a:t>
            </a:r>
          </a:p>
          <a:p>
            <a:pPr>
              <a:buNone/>
            </a:pPr>
            <a:endParaRPr lang="en-US" dirty="0" smtClean="0"/>
          </a:p>
          <a:p>
            <a:r>
              <a:rPr lang="en-US" dirty="0" smtClean="0"/>
              <a:t>Interrogative Sentences : Will Ravi play ?</a:t>
            </a:r>
          </a:p>
          <a:p>
            <a:pPr>
              <a:buNone/>
            </a:pPr>
            <a:endParaRPr lang="en-US" dirty="0" smtClean="0"/>
          </a:p>
          <a:p>
            <a:r>
              <a:rPr lang="en-US" dirty="0" smtClean="0"/>
              <a:t>Negative Interrogative Sentences : Will Ravi not play ?</a:t>
            </a:r>
          </a:p>
          <a:p>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FUTURE CONTINUOS TENSE</a:t>
            </a:r>
            <a:endParaRPr lang="en-US" dirty="0"/>
          </a:p>
        </p:txBody>
      </p:sp>
      <p:sp>
        <p:nvSpPr>
          <p:cNvPr id="3" name="Content Placeholder 2"/>
          <p:cNvSpPr>
            <a:spLocks noGrp="1"/>
          </p:cNvSpPr>
          <p:nvPr>
            <p:ph idx="1"/>
          </p:nvPr>
        </p:nvSpPr>
        <p:spPr/>
        <p:txBody>
          <a:bodyPr/>
          <a:lstStyle/>
          <a:p>
            <a:r>
              <a:rPr lang="en-US" dirty="0" smtClean="0"/>
              <a:t>Subject + will/shall + be +V1 + ing + Object</a:t>
            </a:r>
          </a:p>
          <a:p>
            <a:endParaRPr lang="en-US" dirty="0" smtClean="0"/>
          </a:p>
          <a:p>
            <a:r>
              <a:rPr lang="en-US" dirty="0" smtClean="0"/>
              <a:t>The future continuous tense is used to express an action which will be in progress at a particular time in the future.</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Affirmative sentences : I will be playing.</a:t>
            </a:r>
          </a:p>
          <a:p>
            <a:endParaRPr lang="en-US" dirty="0" smtClean="0"/>
          </a:p>
          <a:p>
            <a:r>
              <a:rPr lang="en-US" dirty="0" smtClean="0"/>
              <a:t>Negative sentences : I will not be playing.</a:t>
            </a:r>
          </a:p>
          <a:p>
            <a:endParaRPr lang="en-US" dirty="0" smtClean="0"/>
          </a:p>
          <a:p>
            <a:r>
              <a:rPr lang="en-US" dirty="0" smtClean="0"/>
              <a:t>Interrogative sentences : Shall I be playing?</a:t>
            </a:r>
          </a:p>
          <a:p>
            <a:endParaRPr lang="en-US" dirty="0" smtClean="0"/>
          </a:p>
          <a:p>
            <a:r>
              <a:rPr lang="en-US" dirty="0" smtClean="0"/>
              <a:t> </a:t>
            </a:r>
            <a:r>
              <a:rPr lang="en-US" dirty="0" smtClean="0"/>
              <a:t>Negative Interrogative </a:t>
            </a:r>
            <a:r>
              <a:rPr lang="en-US" dirty="0" smtClean="0"/>
              <a:t>Sentences : Shall I not be playing?</a:t>
            </a:r>
          </a:p>
          <a:p>
            <a:endParaRPr lang="en-US" dirty="0" smtClean="0"/>
          </a:p>
          <a:p>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Future perfect tense</a:t>
            </a:r>
            <a:endParaRPr lang="en-US" dirty="0"/>
          </a:p>
        </p:txBody>
      </p:sp>
      <p:sp>
        <p:nvSpPr>
          <p:cNvPr id="3" name="Content Placeholder 2"/>
          <p:cNvSpPr>
            <a:spLocks noGrp="1"/>
          </p:cNvSpPr>
          <p:nvPr>
            <p:ph idx="1"/>
          </p:nvPr>
        </p:nvSpPr>
        <p:spPr/>
        <p:txBody>
          <a:bodyPr/>
          <a:lstStyle/>
          <a:p>
            <a:r>
              <a:rPr lang="en-US" dirty="0" smtClean="0"/>
              <a:t>Subject + shall/will + have + V3 + Object.</a:t>
            </a:r>
          </a:p>
          <a:p>
            <a:endParaRPr lang="en-US" dirty="0" smtClean="0"/>
          </a:p>
          <a:p>
            <a:r>
              <a:rPr lang="en-US" dirty="0" smtClean="0"/>
              <a:t>Future perfect tense is used to indicate the completion of an action by a certain period of time in the future.</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Affirmative Sentences : She will have played.</a:t>
            </a:r>
          </a:p>
          <a:p>
            <a:pPr>
              <a:buNone/>
            </a:pPr>
            <a:endParaRPr lang="en-US" dirty="0" smtClean="0"/>
          </a:p>
          <a:p>
            <a:r>
              <a:rPr lang="en-US" dirty="0" smtClean="0"/>
              <a:t>Negative Sentences : She will not have played.</a:t>
            </a:r>
          </a:p>
          <a:p>
            <a:pPr>
              <a:buNone/>
            </a:pPr>
            <a:endParaRPr lang="en-US" dirty="0" smtClean="0"/>
          </a:p>
          <a:p>
            <a:r>
              <a:rPr lang="en-US" dirty="0" smtClean="0"/>
              <a:t>Interrogative Sentences : Will she have played?</a:t>
            </a:r>
          </a:p>
          <a:p>
            <a:pPr>
              <a:buNone/>
            </a:pPr>
            <a:endParaRPr lang="en-US" dirty="0" smtClean="0"/>
          </a:p>
          <a:p>
            <a:r>
              <a:rPr lang="en-US" dirty="0" smtClean="0"/>
              <a:t>Negative Interrogative </a:t>
            </a:r>
            <a:r>
              <a:rPr lang="en-US" dirty="0" smtClean="0"/>
              <a:t>Sentences : Will she not have played?</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FUTURE PERFECT CONTINUOUS TENSE</a:t>
            </a:r>
            <a:endParaRPr lang="en-US" dirty="0"/>
          </a:p>
        </p:txBody>
      </p:sp>
      <p:sp>
        <p:nvSpPr>
          <p:cNvPr id="3" name="Content Placeholder 2"/>
          <p:cNvSpPr>
            <a:spLocks noGrp="1"/>
          </p:cNvSpPr>
          <p:nvPr>
            <p:ph idx="1"/>
          </p:nvPr>
        </p:nvSpPr>
        <p:spPr/>
        <p:txBody>
          <a:bodyPr/>
          <a:lstStyle/>
          <a:p>
            <a:r>
              <a:rPr lang="en-US" dirty="0" smtClean="0"/>
              <a:t>Subject  + shall/will +have been + V1 +</a:t>
            </a:r>
            <a:r>
              <a:rPr lang="en-US" dirty="0" smtClean="0"/>
              <a:t> </a:t>
            </a:r>
            <a:r>
              <a:rPr lang="en-US" dirty="0" smtClean="0"/>
              <a:t>ing + Object.</a:t>
            </a:r>
          </a:p>
          <a:p>
            <a:endParaRPr lang="en-US" dirty="0" smtClean="0"/>
          </a:p>
          <a:p>
            <a:r>
              <a:rPr lang="en-US" dirty="0" smtClean="0"/>
              <a:t>The future perfect tense is used when an action is to continue up to a certain point of time in the future.</a:t>
            </a:r>
            <a:br>
              <a:rPr lang="en-US" dirty="0" smtClean="0"/>
            </a:b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smtClean="0"/>
              <a:t>Affirmative Sentences : Raj will have been playing.</a:t>
            </a:r>
          </a:p>
          <a:p>
            <a:pPr>
              <a:buNone/>
            </a:pPr>
            <a:endParaRPr lang="en-US" dirty="0" smtClean="0"/>
          </a:p>
          <a:p>
            <a:r>
              <a:rPr lang="en-US" dirty="0" smtClean="0"/>
              <a:t>Negative Sentences : Raj will not have been playing.</a:t>
            </a:r>
          </a:p>
          <a:p>
            <a:pPr>
              <a:buNone/>
            </a:pPr>
            <a:endParaRPr lang="en-US" dirty="0" smtClean="0"/>
          </a:p>
          <a:p>
            <a:r>
              <a:rPr lang="en-US" dirty="0" smtClean="0"/>
              <a:t>Interrogative Sentences : Will Raj have been playing ?</a:t>
            </a:r>
          </a:p>
          <a:p>
            <a:pPr>
              <a:buNone/>
            </a:pPr>
            <a:endParaRPr lang="en-US" dirty="0" smtClean="0"/>
          </a:p>
          <a:p>
            <a:r>
              <a:rPr lang="en-US" dirty="0" smtClean="0"/>
              <a:t>Negative Interrogative </a:t>
            </a:r>
            <a:r>
              <a:rPr lang="en-US" dirty="0" smtClean="0"/>
              <a:t>Sentences : Will Raj not have been playing ?</a:t>
            </a:r>
          </a:p>
          <a:p>
            <a:pPr>
              <a:buNone/>
            </a:pP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endParaRPr lang="en-US" dirty="0"/>
          </a:p>
        </p:txBody>
      </p:sp>
      <p:sp>
        <p:nvSpPr>
          <p:cNvPr id="5" name="Rectangle 4"/>
          <p:cNvSpPr/>
          <p:nvPr/>
        </p:nvSpPr>
        <p:spPr>
          <a:xfrm>
            <a:off x="2387171" y="1720840"/>
            <a:ext cx="4369658" cy="3416320"/>
          </a:xfrm>
          <a:prstGeom prst="rect">
            <a:avLst/>
          </a:prstGeom>
          <a:noFill/>
        </p:spPr>
        <p:txBody>
          <a:bodyPr wrap="none" lIns="91440" tIns="45720" rIns="91440" bIns="45720">
            <a:spAutoFit/>
          </a:bodyPr>
          <a:lstStyle/>
          <a:p>
            <a:pPr algn="ctr"/>
            <a:r>
              <a:rPr lang="en-US" sz="5400" b="1" cap="none" spc="0" dirty="0" smtClean="0">
                <a:ln w="24500" cmpd="dbl">
                  <a:solidFill>
                    <a:schemeClr val="accent2">
                      <a:shade val="85000"/>
                      <a:satMod val="155000"/>
                    </a:schemeClr>
                  </a:solidFill>
                  <a:prstDash val="solid"/>
                  <a:miter lim="800000"/>
                </a:ln>
                <a:solidFill>
                  <a:schemeClr val="accent4">
                    <a:lumMod val="75000"/>
                  </a:schemeClr>
                </a:solidFill>
                <a:effectLst>
                  <a:outerShdw blurRad="38100" dist="38100" dir="7020000" algn="tl">
                    <a:srgbClr val="000000">
                      <a:alpha val="35000"/>
                    </a:srgbClr>
                  </a:outerShdw>
                </a:effectLst>
              </a:rPr>
              <a:t>MADE BY : </a:t>
            </a:r>
          </a:p>
          <a:p>
            <a:pPr algn="ctr"/>
            <a:r>
              <a:rPr lang="en-US" sz="5400" b="1" cap="none" spc="0" dirty="0" smtClean="0">
                <a:ln w="24500" cmpd="dbl">
                  <a:solidFill>
                    <a:schemeClr val="accent2">
                      <a:shade val="85000"/>
                      <a:satMod val="155000"/>
                    </a:schemeClr>
                  </a:solidFill>
                  <a:prstDash val="solid"/>
                  <a:miter lim="800000"/>
                </a:ln>
                <a:solidFill>
                  <a:schemeClr val="accent4">
                    <a:lumMod val="75000"/>
                  </a:schemeClr>
                </a:solidFill>
                <a:effectLst>
                  <a:outerShdw blurRad="38100" dist="38100" dir="7020000" algn="tl">
                    <a:srgbClr val="000000">
                      <a:alpha val="35000"/>
                    </a:srgbClr>
                  </a:outerShdw>
                </a:effectLst>
              </a:rPr>
              <a:t>NUPUR JAIN</a:t>
            </a:r>
          </a:p>
          <a:p>
            <a:pPr algn="ctr"/>
            <a:r>
              <a:rPr lang="en-US" sz="5400" b="1" cap="none" spc="0" dirty="0" smtClean="0">
                <a:ln w="24500" cmpd="dbl">
                  <a:solidFill>
                    <a:schemeClr val="accent2">
                      <a:shade val="85000"/>
                      <a:satMod val="155000"/>
                    </a:schemeClr>
                  </a:solidFill>
                  <a:prstDash val="solid"/>
                  <a:miter lim="800000"/>
                </a:ln>
                <a:solidFill>
                  <a:schemeClr val="accent4">
                    <a:lumMod val="75000"/>
                  </a:schemeClr>
                </a:solidFill>
                <a:effectLst>
                  <a:outerShdw blurRad="38100" dist="38100" dir="7020000" algn="tl">
                    <a:srgbClr val="000000">
                      <a:alpha val="35000"/>
                    </a:srgbClr>
                  </a:outerShdw>
                </a:effectLst>
              </a:rPr>
              <a:t>VI -  C</a:t>
            </a:r>
          </a:p>
          <a:p>
            <a:pPr algn="ctr"/>
            <a:r>
              <a:rPr lang="en-US" sz="5400" b="1" cap="none" spc="0" dirty="0" smtClean="0">
                <a:ln w="24500" cmpd="dbl">
                  <a:solidFill>
                    <a:schemeClr val="accent2">
                      <a:shade val="85000"/>
                      <a:satMod val="155000"/>
                    </a:schemeClr>
                  </a:solidFill>
                  <a:prstDash val="solid"/>
                  <a:miter lim="800000"/>
                </a:ln>
                <a:solidFill>
                  <a:schemeClr val="accent4">
                    <a:lumMod val="75000"/>
                  </a:schemeClr>
                </a:solidFill>
                <a:effectLst>
                  <a:outerShdw blurRad="38100" dist="38100" dir="7020000" algn="tl">
                    <a:srgbClr val="000000">
                      <a:alpha val="35000"/>
                    </a:srgbClr>
                  </a:outerShdw>
                </a:effectLst>
              </a:rPr>
              <a:t>28</a:t>
            </a:r>
            <a:endParaRPr lang="en-US" sz="5400" b="1" cap="none" spc="0" dirty="0">
              <a:ln w="24500" cmpd="dbl">
                <a:solidFill>
                  <a:schemeClr val="accent2">
                    <a:shade val="85000"/>
                    <a:satMod val="155000"/>
                  </a:schemeClr>
                </a:solidFill>
                <a:prstDash val="solid"/>
                <a:miter lim="800000"/>
              </a:ln>
              <a:solidFill>
                <a:schemeClr val="accent4">
                  <a:lumMod val="75000"/>
                </a:schemeClr>
              </a:solidFill>
              <a:effectLst>
                <a:outerShdw blurRad="38100" dist="38100" dir="7020000" algn="tl">
                  <a:srgbClr val="000000">
                    <a:alpha val="35000"/>
                  </a:srgbClr>
                </a:outerShdw>
              </a:effectLs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191</TotalTime>
  <Words>1058</Words>
  <Application>Microsoft Office PowerPoint</Application>
  <PresentationFormat>On-screen Show (4:3)</PresentationFormat>
  <Paragraphs>179</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Opulent</vt:lpstr>
      <vt:lpstr>Slide 1</vt:lpstr>
      <vt:lpstr>TENSES : MEANING</vt:lpstr>
      <vt:lpstr>Slide 3</vt:lpstr>
      <vt:lpstr>Slide 4</vt:lpstr>
      <vt:lpstr>Slide 5</vt:lpstr>
      <vt:lpstr>SIMPLE PRESENT TENSE</vt:lpstr>
      <vt:lpstr>Slide 7</vt:lpstr>
      <vt:lpstr>PRESENT CONTINOUS TENSE</vt:lpstr>
      <vt:lpstr>Slide 9</vt:lpstr>
      <vt:lpstr>PRESENT PERFECT TENSE</vt:lpstr>
      <vt:lpstr>Slide 11</vt:lpstr>
      <vt:lpstr>PRESENT PERFECT CONTINUOUS TENSE</vt:lpstr>
      <vt:lpstr>Slide 13</vt:lpstr>
      <vt:lpstr>SIMPLE PAST TENSE</vt:lpstr>
      <vt:lpstr>Slide 15</vt:lpstr>
      <vt:lpstr>PAST CONTINUOUS TENSE</vt:lpstr>
      <vt:lpstr>Slide 17</vt:lpstr>
      <vt:lpstr>PAST PERFECT TENSE</vt:lpstr>
      <vt:lpstr>Slide 19</vt:lpstr>
      <vt:lpstr>PAST PERFECT CONTINUOUS TENSE</vt:lpstr>
      <vt:lpstr>Slide 21</vt:lpstr>
      <vt:lpstr>SIMPLE FUTURE TENSE</vt:lpstr>
      <vt:lpstr>Slide 23</vt:lpstr>
      <vt:lpstr>FUTURE CONTINUOS TENSE</vt:lpstr>
      <vt:lpstr>Slide 25</vt:lpstr>
      <vt:lpstr>Future perfect tense</vt:lpstr>
      <vt:lpstr>Slide 27</vt:lpstr>
      <vt:lpstr>FUTURE PERFECT CONTINUOUS TENSE</vt:lpstr>
      <vt:lpstr>Slide 29</vt:lpstr>
      <vt:lpstr>Slide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rakesh</dc:creator>
  <cp:lastModifiedBy>om</cp:lastModifiedBy>
  <cp:revision>22</cp:revision>
  <dcterms:created xsi:type="dcterms:W3CDTF">2011-11-19T11:49:09Z</dcterms:created>
  <dcterms:modified xsi:type="dcterms:W3CDTF">2011-11-21T15:58:24Z</dcterms:modified>
</cp:coreProperties>
</file>